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Pretendard Light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4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594100" y="3771900"/>
            <a:ext cx="11087100" cy="190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0700" b="false" i="false" u="none" strike="noStrike" spc="-400">
                <a:solidFill>
                  <a:srgbClr val="333333"/>
                </a:solidFill>
                <a:ea typeface="Hallym Gothic Regular"/>
              </a:rPr>
              <a:t>책장</a:t>
            </a:r>
            <a:r>
              <a:rPr lang="en-US" sz="10700" b="false" i="false" u="none" strike="noStrike" spc="-400">
                <a:solidFill>
                  <a:srgbClr val="333333"/>
                </a:solidFill>
                <a:latin typeface="Hallym Gothic Regular"/>
              </a:rPr>
              <a:t> </a:t>
            </a:r>
            <a:r>
              <a:rPr lang="ko-KR" sz="10700" b="false" i="false" u="none" strike="noStrike" spc="-400">
                <a:solidFill>
                  <a:srgbClr val="333333"/>
                </a:solidFill>
                <a:ea typeface="Hallym Gothic Regular"/>
              </a:rPr>
              <a:t>정리</a:t>
            </a:r>
            <a:r>
              <a:rPr lang="en-US" sz="10700" b="false" i="false" u="none" strike="noStrike" spc="-400">
                <a:solidFill>
                  <a:srgbClr val="333333"/>
                </a:solidFill>
                <a:latin typeface="Hallym Gothic Regular"/>
              </a:rPr>
              <a:t> </a:t>
            </a:r>
            <a:r>
              <a:rPr lang="ko-KR" sz="10700" b="false" i="false" u="none" strike="noStrike" spc="-400">
                <a:solidFill>
                  <a:srgbClr val="333333"/>
                </a:solidFill>
                <a:ea typeface="Hallym Gothic Regular"/>
              </a:rPr>
              <a:t>웹</a:t>
            </a:r>
            <a:r>
              <a:rPr lang="en-US" sz="10700" b="false" i="false" u="none" strike="noStrike" spc="-400">
                <a:solidFill>
                  <a:srgbClr val="333333"/>
                </a:solidFill>
                <a:latin typeface="Hallym Gothic Regular"/>
              </a:rPr>
              <a:t> </a:t>
            </a:r>
            <a:r>
              <a:rPr lang="ko-KR" sz="10700" b="false" i="false" u="none" strike="noStrike" spc="-400">
                <a:solidFill>
                  <a:srgbClr val="333333"/>
                </a:solidFill>
                <a:ea typeface="Hallym Gothic Regular"/>
              </a:rPr>
              <a:t>앱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3060000">
            <a:off x="8839200" y="3213100"/>
            <a:ext cx="622300" cy="38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624300" y="584200"/>
            <a:ext cx="1054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17000"/>
          </a:blip>
          <a:stretch>
            <a:fillRect/>
          </a:stretch>
        </p:blipFill>
        <p:spPr>
          <a:xfrm rot="0">
            <a:off x="5892800" y="7759700"/>
            <a:ext cx="6489700" cy="266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969000" y="7543800"/>
            <a:ext cx="6451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333333"/>
                </a:solidFill>
                <a:ea typeface="Hallym Gothic Regular"/>
              </a:rPr>
              <a:t>정윤우</a:t>
            </a:r>
            <a:r>
              <a:rPr lang="en-US" sz="2500" b="false" i="false" u="none" strike="noStrike">
                <a:solidFill>
                  <a:srgbClr val="333333"/>
                </a:solidFill>
                <a:latin typeface="Hallym Gothic Regular"/>
              </a:rPr>
              <a:t> </a:t>
            </a:r>
            <a:r>
              <a:rPr lang="ko-KR" sz="2500" b="false" i="false" u="none" strike="noStrike">
                <a:solidFill>
                  <a:srgbClr val="333333"/>
                </a:solidFill>
                <a:ea typeface="Hallym Gothic Regular"/>
              </a:rPr>
              <a:t>안형욱</a:t>
            </a:r>
            <a:r>
              <a:rPr lang="en-US" sz="2500" b="false" i="false" u="none" strike="noStrike">
                <a:solidFill>
                  <a:srgbClr val="333333"/>
                </a:solidFill>
                <a:latin typeface="Hallym Gothic Regular"/>
              </a:rPr>
              <a:t> </a:t>
            </a:r>
            <a:r>
              <a:rPr lang="ko-KR" sz="2500" b="false" i="false" u="none" strike="noStrike">
                <a:solidFill>
                  <a:srgbClr val="333333"/>
                </a:solidFill>
                <a:ea typeface="Hallym Gothic Regular"/>
              </a:rPr>
              <a:t>이국정</a:t>
            </a:r>
            <a:r>
              <a:rPr lang="en-US" sz="2500" b="false" i="false" u="none" strike="noStrike">
                <a:solidFill>
                  <a:srgbClr val="333333"/>
                </a:solidFill>
                <a:latin typeface="Hallym Gothic Regular"/>
              </a:rPr>
              <a:t> </a:t>
            </a:r>
            <a:r>
              <a:rPr lang="ko-KR" sz="2500" b="false" i="false" u="none" strike="noStrike">
                <a:solidFill>
                  <a:srgbClr val="333333"/>
                </a:solidFill>
                <a:ea typeface="Hallym Gothic Regular"/>
              </a:rPr>
              <a:t>이예은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20000" y="9486900"/>
            <a:ext cx="3048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Hallym Gothic Regular"/>
              </a:rPr>
              <a:t>2025-03-20 3</a:t>
            </a:r>
            <a:r>
              <a:rPr lang="ko-KR" sz="2000" b="false" i="false" u="none" strike="noStrike">
                <a:solidFill>
                  <a:srgbClr val="333333"/>
                </a:solidFill>
                <a:ea typeface="Hallym Gothic Regular"/>
              </a:rPr>
              <a:t>차</a:t>
            </a:r>
            <a:r>
              <a:rPr lang="en-US" sz="2000" b="false" i="false" u="none" strike="noStrike">
                <a:solidFill>
                  <a:srgbClr val="333333"/>
                </a:solidFill>
                <a:latin typeface="Hallym Gothic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Hallym Gothic Regular"/>
              </a:rPr>
              <a:t>발표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655800" y="6680200"/>
            <a:ext cx="5029200" cy="2235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5400000">
            <a:off x="-1397000" y="1574800"/>
            <a:ext cx="5041900" cy="2235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6954500" y="9575800"/>
            <a:ext cx="736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Hallym Gothic Regular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85000" y="8864600"/>
            <a:ext cx="4305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Hallym Gothic Regular"/>
              </a:rPr>
              <a:t>한국폴리텍대학</a:t>
            </a:r>
            <a:r>
              <a:rPr lang="en-US" sz="2000" b="false" i="false" u="none" strike="noStrike">
                <a:solidFill>
                  <a:srgbClr val="333333"/>
                </a:solidFill>
                <a:latin typeface="Hallym Gothic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Hallym Gothic Regular"/>
              </a:rPr>
              <a:t>성남캠퍼스</a:t>
            </a:r>
            <a:r>
              <a:rPr lang="en-US" sz="2000" b="false" i="false" u="none" strike="noStrike">
                <a:solidFill>
                  <a:srgbClr val="333333"/>
                </a:solidFill>
                <a:latin typeface="Hallym Gothic Regular"/>
              </a:rPr>
              <a:t> AISW</a:t>
            </a:r>
            <a:r>
              <a:rPr lang="ko-KR" sz="2000" b="false" i="false" u="none" strike="noStrike">
                <a:solidFill>
                  <a:srgbClr val="333333"/>
                </a:solidFill>
                <a:ea typeface="Hallym Gothic Regular"/>
              </a:rPr>
              <a:t>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32200" y="5664200"/>
            <a:ext cx="11023600" cy="144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100" b="false" i="false" u="none" strike="noStrike" spc="-300">
                <a:solidFill>
                  <a:srgbClr val="333333"/>
                </a:solidFill>
                <a:latin typeface="Hallym Gothic Regular"/>
              </a:rPr>
              <a:t>AI Librarian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0">
            <a:off x="0" y="165100"/>
            <a:ext cx="18288000" cy="5715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17500" y="1854200"/>
            <a:ext cx="17589500" cy="7213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6954500" y="9588500"/>
            <a:ext cx="736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Hallym Gothic Regular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624300" y="584200"/>
            <a:ext cx="1054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3060000">
            <a:off x="8928100" y="1016000"/>
            <a:ext cx="4318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892800" y="1485900"/>
            <a:ext cx="64897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 spc="-300">
                <a:solidFill>
                  <a:srgbClr val="333333"/>
                </a:solidFill>
                <a:ea typeface="Hallym Gothic Bold"/>
              </a:rPr>
              <a:t>객체</a:t>
            </a:r>
            <a:r>
              <a:rPr lang="en-US" sz="6600" b="false" i="false" u="none" strike="noStrike" spc="-300">
                <a:solidFill>
                  <a:srgbClr val="333333"/>
                </a:solidFill>
                <a:latin typeface="Hallym Gothic Bold"/>
              </a:rPr>
              <a:t> </a:t>
            </a:r>
            <a:r>
              <a:rPr lang="ko-KR" sz="6600" b="false" i="false" u="none" strike="noStrike" spc="-300">
                <a:solidFill>
                  <a:srgbClr val="333333"/>
                </a:solidFill>
                <a:ea typeface="Hallym Gothic Bold"/>
              </a:rPr>
              <a:t>인식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276600"/>
            <a:ext cx="7721600" cy="5842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499600" y="3276600"/>
            <a:ext cx="7683500" cy="5842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310100" y="9550400"/>
            <a:ext cx="38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Hallym Gothic Regular"/>
              </a:rPr>
              <a:t>11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624300" y="584200"/>
            <a:ext cx="1054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81200" y="3073400"/>
            <a:ext cx="2844800" cy="6172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3060000">
            <a:off x="8928100" y="1016000"/>
            <a:ext cx="4318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92800" y="1485900"/>
            <a:ext cx="64897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 spc="-300">
                <a:solidFill>
                  <a:srgbClr val="333333"/>
                </a:solidFill>
                <a:ea typeface="Hallym Gothic Bold"/>
              </a:rPr>
              <a:t>텍스트</a:t>
            </a:r>
            <a:r>
              <a:rPr lang="en-US" sz="6600" b="false" i="false" u="none" strike="noStrike" spc="-300">
                <a:solidFill>
                  <a:srgbClr val="333333"/>
                </a:solidFill>
                <a:latin typeface="Hallym Gothic Bold"/>
              </a:rPr>
              <a:t> </a:t>
            </a:r>
            <a:r>
              <a:rPr lang="ko-KR" sz="6600" b="false" i="false" u="none" strike="noStrike" spc="-300">
                <a:solidFill>
                  <a:srgbClr val="333333"/>
                </a:solidFill>
                <a:ea typeface="Hallym Gothic Bold"/>
              </a:rPr>
              <a:t>인식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93800" y="3073400"/>
            <a:ext cx="4711700" cy="6172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24600" y="3111500"/>
            <a:ext cx="1943100" cy="6172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280400" y="3073400"/>
            <a:ext cx="6172200" cy="4800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6954500" y="9575800"/>
            <a:ext cx="736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Hallym Gothic Regular"/>
              </a:rPr>
              <a:t>12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24300" y="584200"/>
            <a:ext cx="1054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3060000">
            <a:off x="8928100" y="1016000"/>
            <a:ext cx="4318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892800" y="1485900"/>
            <a:ext cx="64897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 spc="-300">
                <a:solidFill>
                  <a:srgbClr val="333333"/>
                </a:solidFill>
                <a:ea typeface="Hallym Gothic Bold"/>
              </a:rPr>
              <a:t>텍스트</a:t>
            </a:r>
            <a:r>
              <a:rPr lang="en-US" sz="6600" b="false" i="false" u="none" strike="noStrike" spc="-300">
                <a:solidFill>
                  <a:srgbClr val="333333"/>
                </a:solidFill>
                <a:latin typeface="Hallym Gothic Bold"/>
              </a:rPr>
              <a:t> </a:t>
            </a:r>
            <a:r>
              <a:rPr lang="ko-KR" sz="6600" b="false" i="false" u="none" strike="noStrike" spc="-300">
                <a:solidFill>
                  <a:srgbClr val="333333"/>
                </a:solidFill>
                <a:ea typeface="Hallym Gothic Bold"/>
              </a:rPr>
              <a:t>인식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6954500" y="9575800"/>
            <a:ext cx="736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Hallym Gothic Regular"/>
              </a:rPr>
              <a:t>13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624300" y="584200"/>
            <a:ext cx="1054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3060000">
            <a:off x="8928100" y="1016000"/>
            <a:ext cx="4318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892800" y="1485900"/>
            <a:ext cx="64897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 spc="-300">
                <a:solidFill>
                  <a:srgbClr val="333333"/>
                </a:solidFill>
                <a:ea typeface="Hallym Gothic Bold"/>
              </a:rPr>
              <a:t>텍스트</a:t>
            </a:r>
            <a:r>
              <a:rPr lang="en-US" sz="6600" b="false" i="false" u="none" strike="noStrike" spc="-300">
                <a:solidFill>
                  <a:srgbClr val="333333"/>
                </a:solidFill>
                <a:latin typeface="Hallym Gothic Bold"/>
              </a:rPr>
              <a:t> </a:t>
            </a:r>
            <a:r>
              <a:rPr lang="ko-KR" sz="6600" b="false" i="false" u="none" strike="noStrike" spc="-300">
                <a:solidFill>
                  <a:srgbClr val="333333"/>
                </a:solidFill>
                <a:ea typeface="Hallym Gothic Bold"/>
              </a:rPr>
              <a:t>인식</a:t>
            </a:r>
            <a:r>
              <a:rPr lang="en-US" sz="6600" b="false" i="false" u="none" strike="noStrike" spc="-300">
                <a:solidFill>
                  <a:srgbClr val="333333"/>
                </a:solidFill>
                <a:latin typeface="Hallym Gothic Bold"/>
              </a:rPr>
              <a:t>(API)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0" y="2705100"/>
            <a:ext cx="4076700" cy="6172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457700" y="2705100"/>
            <a:ext cx="3556000" cy="6172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013700" y="2705100"/>
            <a:ext cx="5168900" cy="6159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182600" y="2705100"/>
            <a:ext cx="6172200" cy="6172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6954500" y="9575800"/>
            <a:ext cx="736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Hallym Gothic Regular"/>
              </a:rPr>
              <a:t>14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24300" y="584200"/>
            <a:ext cx="1054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3060000">
            <a:off x="8928100" y="1016000"/>
            <a:ext cx="4318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892800" y="1485900"/>
            <a:ext cx="64897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 spc="-300">
                <a:solidFill>
                  <a:srgbClr val="333333"/>
                </a:solidFill>
                <a:ea typeface="Hallym Gothic Bold"/>
              </a:rPr>
              <a:t>일정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800" y="3302000"/>
            <a:ext cx="17919700" cy="4445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6954500" y="9575800"/>
            <a:ext cx="736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Hallym Gothic Regular"/>
              </a:rPr>
              <a:t>15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24300" y="584200"/>
            <a:ext cx="1054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594100" y="3771900"/>
            <a:ext cx="11087100" cy="190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0700" b="false" i="false" u="none" strike="noStrike" spc="-400">
                <a:solidFill>
                  <a:srgbClr val="333333"/>
                </a:solidFill>
                <a:latin typeface="Hallym Gothic Regular"/>
              </a:rPr>
              <a:t>Q&amp;A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3060000">
            <a:off x="8839200" y="3213100"/>
            <a:ext cx="622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655800" y="6680200"/>
            <a:ext cx="5029200" cy="223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5400000">
            <a:off x="-1397000" y="1574800"/>
            <a:ext cx="5041900" cy="2235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6954500" y="9575800"/>
            <a:ext cx="736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Hallym Gothic Regular"/>
              </a:rPr>
              <a:t>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624300" y="584200"/>
            <a:ext cx="1054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594100" y="3771900"/>
            <a:ext cx="11087100" cy="190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0700" b="false" i="false" u="none" strike="noStrike" spc="-400">
                <a:solidFill>
                  <a:srgbClr val="333333"/>
                </a:solidFill>
                <a:ea typeface="Hallym Gothic Regular"/>
              </a:rPr>
              <a:t>감사합니다</a:t>
            </a:r>
            <a:r>
              <a:rPr lang="en-US" sz="10700" b="false" i="false" u="none" strike="noStrike" spc="-400">
                <a:solidFill>
                  <a:srgbClr val="333333"/>
                </a:solidFill>
                <a:latin typeface="Hallym Gothic Regular"/>
              </a:rPr>
              <a:t>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3060000">
            <a:off x="8839200" y="3213100"/>
            <a:ext cx="622300" cy="38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624300" y="584200"/>
            <a:ext cx="1054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17000"/>
          </a:blip>
          <a:stretch>
            <a:fillRect/>
          </a:stretch>
        </p:blipFill>
        <p:spPr>
          <a:xfrm rot="0">
            <a:off x="5892800" y="7759700"/>
            <a:ext cx="6489700" cy="266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969000" y="7543800"/>
            <a:ext cx="6451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333333"/>
                </a:solidFill>
                <a:ea typeface="Hallym Gothic Regular"/>
              </a:rPr>
              <a:t>정윤우</a:t>
            </a:r>
            <a:r>
              <a:rPr lang="en-US" sz="2500" b="false" i="false" u="none" strike="noStrike">
                <a:solidFill>
                  <a:srgbClr val="333333"/>
                </a:solidFill>
                <a:latin typeface="Hallym Gothic Regular"/>
              </a:rPr>
              <a:t> </a:t>
            </a:r>
            <a:r>
              <a:rPr lang="ko-KR" sz="2500" b="false" i="false" u="none" strike="noStrike">
                <a:solidFill>
                  <a:srgbClr val="333333"/>
                </a:solidFill>
                <a:ea typeface="Hallym Gothic Regular"/>
              </a:rPr>
              <a:t>안형욱</a:t>
            </a:r>
            <a:r>
              <a:rPr lang="en-US" sz="2500" b="false" i="false" u="none" strike="noStrike">
                <a:solidFill>
                  <a:srgbClr val="333333"/>
                </a:solidFill>
                <a:latin typeface="Hallym Gothic Regular"/>
              </a:rPr>
              <a:t> </a:t>
            </a:r>
            <a:r>
              <a:rPr lang="ko-KR" sz="2500" b="false" i="false" u="none" strike="noStrike">
                <a:solidFill>
                  <a:srgbClr val="333333"/>
                </a:solidFill>
                <a:ea typeface="Hallym Gothic Regular"/>
              </a:rPr>
              <a:t>이국정</a:t>
            </a:r>
            <a:r>
              <a:rPr lang="en-US" sz="2500" b="false" i="false" u="none" strike="noStrike">
                <a:solidFill>
                  <a:srgbClr val="333333"/>
                </a:solidFill>
                <a:latin typeface="Hallym Gothic Regular"/>
              </a:rPr>
              <a:t> </a:t>
            </a:r>
            <a:r>
              <a:rPr lang="ko-KR" sz="2500" b="false" i="false" u="none" strike="noStrike">
                <a:solidFill>
                  <a:srgbClr val="333333"/>
                </a:solidFill>
                <a:ea typeface="Hallym Gothic Regular"/>
              </a:rPr>
              <a:t>이예은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20000" y="9486900"/>
            <a:ext cx="3048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Hallym Gothic Regular"/>
              </a:rPr>
              <a:t>2025-03-20 3</a:t>
            </a:r>
            <a:r>
              <a:rPr lang="ko-KR" sz="2000" b="false" i="false" u="none" strike="noStrike">
                <a:solidFill>
                  <a:srgbClr val="333333"/>
                </a:solidFill>
                <a:ea typeface="Hallym Gothic Regular"/>
              </a:rPr>
              <a:t>차</a:t>
            </a:r>
            <a:r>
              <a:rPr lang="en-US" sz="2000" b="false" i="false" u="none" strike="noStrike">
                <a:solidFill>
                  <a:srgbClr val="333333"/>
                </a:solidFill>
                <a:latin typeface="Hallym Gothic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Hallym Gothic Regular"/>
              </a:rPr>
              <a:t>발표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655800" y="6680200"/>
            <a:ext cx="5029200" cy="2235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5400000">
            <a:off x="-1397000" y="1574800"/>
            <a:ext cx="5041900" cy="2235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6954500" y="9575800"/>
            <a:ext cx="736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Hallym Gothic Regular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85000" y="8864600"/>
            <a:ext cx="4305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Hallym Gothic Regular"/>
              </a:rPr>
              <a:t>한국폴리텍대학</a:t>
            </a:r>
            <a:r>
              <a:rPr lang="en-US" sz="2000" b="false" i="false" u="none" strike="noStrike">
                <a:solidFill>
                  <a:srgbClr val="333333"/>
                </a:solidFill>
                <a:latin typeface="Hallym Gothic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Hallym Gothic Regular"/>
              </a:rPr>
              <a:t>성남캠퍼스</a:t>
            </a:r>
            <a:r>
              <a:rPr lang="en-US" sz="2000" b="false" i="false" u="none" strike="noStrike">
                <a:solidFill>
                  <a:srgbClr val="333333"/>
                </a:solidFill>
                <a:latin typeface="Hallym Gothic Regular"/>
              </a:rPr>
              <a:t> AISW</a:t>
            </a:r>
            <a:r>
              <a:rPr lang="ko-KR" sz="2000" b="false" i="false" u="none" strike="noStrike">
                <a:solidFill>
                  <a:srgbClr val="333333"/>
                </a:solidFill>
                <a:ea typeface="Hallym Gothic Regular"/>
              </a:rPr>
              <a:t>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32200" y="5664200"/>
            <a:ext cx="11023600" cy="144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100" b="false" i="false" u="none" strike="noStrike" spc="-300">
                <a:solidFill>
                  <a:srgbClr val="333333"/>
                </a:solidFill>
                <a:latin typeface="Hallym Gothic Regular"/>
              </a:rPr>
              <a:t>AI Librarian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-1397000" y="1574800"/>
            <a:ext cx="5041900" cy="223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3060000">
            <a:off x="8928100" y="1016000"/>
            <a:ext cx="4318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413500" y="1485900"/>
            <a:ext cx="54483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 spc="-300">
                <a:solidFill>
                  <a:srgbClr val="333333"/>
                </a:solidFill>
                <a:ea typeface="Hallym Gothic Bold"/>
              </a:rPr>
              <a:t>요구사항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655800" y="6680200"/>
            <a:ext cx="5029200" cy="2235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6954500" y="9575800"/>
            <a:ext cx="736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Hallym Gothic Regular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624300" y="609600"/>
            <a:ext cx="1054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1778000" y="4483100"/>
            <a:ext cx="546100" cy="546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90700" y="4508500"/>
            <a:ext cx="5080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 spc="-100">
                <a:solidFill>
                  <a:srgbClr val="333333"/>
                </a:solidFill>
                <a:latin typeface="Hallym Gothic Regular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54300" y="4470400"/>
            <a:ext cx="4241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100">
                <a:solidFill>
                  <a:srgbClr val="333333"/>
                </a:solidFill>
                <a:ea typeface="Hallym Gothic Medium"/>
              </a:rPr>
              <a:t>주제</a:t>
            </a:r>
            <a:r>
              <a:rPr lang="en-US" sz="3000" b="false" i="false" u="none" strike="noStrike" spc="-1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000" b="false" i="false" u="none" strike="noStrike" spc="-100">
                <a:solidFill>
                  <a:srgbClr val="333333"/>
                </a:solidFill>
                <a:ea typeface="Hallym Gothic Medium"/>
              </a:rPr>
              <a:t>및</a:t>
            </a:r>
            <a:r>
              <a:rPr lang="en-US" sz="3000" b="false" i="false" u="none" strike="noStrike" spc="-1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000" b="false" i="false" u="none" strike="noStrike" spc="-100">
                <a:solidFill>
                  <a:srgbClr val="333333"/>
                </a:solidFill>
                <a:ea typeface="Hallym Gothic Medium"/>
              </a:rPr>
              <a:t>목표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1803400" y="6883400"/>
            <a:ext cx="546100" cy="546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816100" y="6908800"/>
            <a:ext cx="5080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 spc="-100">
                <a:solidFill>
                  <a:srgbClr val="333333"/>
                </a:solidFill>
                <a:latin typeface="Hallym Gothic Regular"/>
              </a:rPr>
              <a:t>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92400" y="6870700"/>
            <a:ext cx="2679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100">
                <a:solidFill>
                  <a:srgbClr val="333333"/>
                </a:solidFill>
                <a:ea typeface="Hallym Gothic Medium"/>
              </a:rPr>
              <a:t>일정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1778000" y="5676900"/>
            <a:ext cx="546100" cy="546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790700" y="5702300"/>
            <a:ext cx="5080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 spc="-100">
                <a:solidFill>
                  <a:srgbClr val="333333"/>
                </a:solidFill>
                <a:latin typeface="Hallym Gothic Regular"/>
              </a:rPr>
              <a:t>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79700" y="5676900"/>
            <a:ext cx="4241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100">
                <a:solidFill>
                  <a:srgbClr val="333333"/>
                </a:solidFill>
                <a:ea typeface="Hallym Gothic Medium"/>
              </a:rPr>
              <a:t>아키텍처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91000" y="5702300"/>
            <a:ext cx="546100" cy="508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11595100" y="5689600"/>
            <a:ext cx="546100" cy="5461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1607800" y="5715000"/>
            <a:ext cx="5080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 spc="-100">
                <a:solidFill>
                  <a:srgbClr val="333333"/>
                </a:solidFill>
                <a:latin typeface="Hallym Gothic Regular"/>
              </a:rPr>
              <a:t>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71400" y="5689600"/>
            <a:ext cx="4241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100">
                <a:solidFill>
                  <a:srgbClr val="333333"/>
                </a:solidFill>
                <a:ea typeface="Hallym Gothic Medium"/>
              </a:rPr>
              <a:t>테스트</a:t>
            </a:r>
            <a:r>
              <a:rPr lang="en-US" sz="3000" b="false" i="false" u="none" strike="noStrike" spc="-1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000" b="false" i="false" u="none" strike="noStrike" spc="-100">
                <a:solidFill>
                  <a:srgbClr val="333333"/>
                </a:solidFill>
                <a:ea typeface="Hallym Gothic Medium"/>
              </a:rPr>
              <a:t>내용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11569700" y="4495800"/>
            <a:ext cx="546100" cy="546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1582400" y="4521200"/>
            <a:ext cx="5080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 spc="-100">
                <a:solidFill>
                  <a:srgbClr val="333333"/>
                </a:solidFill>
                <a:latin typeface="Hallym Gothic Regular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46000" y="4495800"/>
            <a:ext cx="4241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100">
                <a:solidFill>
                  <a:srgbClr val="333333"/>
                </a:solidFill>
                <a:ea typeface="Hallym Gothic Medium"/>
              </a:rPr>
              <a:t>주요기능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553200" y="4508500"/>
            <a:ext cx="5080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 spc="-100">
                <a:solidFill>
                  <a:srgbClr val="333333"/>
                </a:solidFill>
                <a:latin typeface="Hallym Gothic Regular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527800" y="5715000"/>
            <a:ext cx="5080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 spc="-100">
                <a:solidFill>
                  <a:srgbClr val="333333"/>
                </a:solidFill>
                <a:latin typeface="Hallym Gothic Regular"/>
              </a:rPr>
              <a:t>5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6540500" y="4483100"/>
            <a:ext cx="546100" cy="5461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7404100" y="4470400"/>
            <a:ext cx="2870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100">
                <a:solidFill>
                  <a:srgbClr val="333333"/>
                </a:solidFill>
                <a:ea typeface="Hallym Gothic Medium"/>
              </a:rPr>
              <a:t>사용자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6515100" y="5676900"/>
            <a:ext cx="546100" cy="546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287500" y="5702300"/>
            <a:ext cx="546100" cy="508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54400" y="6908800"/>
            <a:ext cx="546100" cy="508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31400" y="5702300"/>
            <a:ext cx="546100" cy="5080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7442200" y="5676900"/>
            <a:ext cx="2832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100">
                <a:solidFill>
                  <a:srgbClr val="333333"/>
                </a:solidFill>
                <a:ea typeface="Hallym Gothic Medium"/>
              </a:rPr>
              <a:t>요구사항</a:t>
            </a:r>
            <a:r>
              <a:rPr lang="en-US" sz="3000" b="false" i="false" u="none" strike="noStrike" spc="-1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000" b="false" i="false" u="none" strike="noStrike" spc="-100">
                <a:solidFill>
                  <a:srgbClr val="333333"/>
                </a:solidFill>
                <a:ea typeface="Hallym Gothic Medium"/>
              </a:rPr>
              <a:t>명세서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3060000">
            <a:off x="8928100" y="1016000"/>
            <a:ext cx="4318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892800" y="1485900"/>
            <a:ext cx="64897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 spc="-300">
                <a:solidFill>
                  <a:srgbClr val="333333"/>
                </a:solidFill>
                <a:ea typeface="Hallym Gothic Bold"/>
              </a:rPr>
              <a:t>주제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1816100" y="4508500"/>
            <a:ext cx="3581400" cy="3581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2700000">
            <a:off x="5981700" y="6007100"/>
            <a:ext cx="558800" cy="558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993900" y="5956300"/>
            <a:ext cx="3136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500" b="false" i="false" u="none" strike="noStrike" spc="-200">
                <a:solidFill>
                  <a:srgbClr val="333333"/>
                </a:solidFill>
                <a:ea typeface="Hallym Gothic Medium"/>
              </a:rPr>
              <a:t>책장</a:t>
            </a:r>
            <a:r>
              <a:rPr lang="en-US" sz="3500" b="false" i="false" u="none" strike="noStrike" spc="-2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false" i="false" u="none" strike="noStrike" spc="-200">
                <a:solidFill>
                  <a:srgbClr val="333333"/>
                </a:solidFill>
                <a:ea typeface="Hallym Gothic Medium"/>
              </a:rPr>
              <a:t>정리</a:t>
            </a:r>
            <a:r>
              <a:rPr lang="en-US" sz="3500" b="false" i="false" u="none" strike="noStrike" spc="-2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false" i="false" u="none" strike="noStrike" spc="-200">
                <a:solidFill>
                  <a:srgbClr val="333333"/>
                </a:solidFill>
                <a:ea typeface="Hallym Gothic Medium"/>
              </a:rPr>
              <a:t>시스템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6954500" y="9575800"/>
            <a:ext cx="736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Hallym Gothic Regular"/>
              </a:rPr>
              <a:t>03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327900" y="5461000"/>
            <a:ext cx="9715500" cy="12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7454900" y="4241800"/>
            <a:ext cx="596900" cy="5969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493000" y="4279900"/>
            <a:ext cx="546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FFFFFF"/>
                </a:solidFill>
                <a:latin typeface="Hallym Gothic Regular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32800" y="4305300"/>
            <a:ext cx="8623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사진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기반의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공간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정리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재고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파악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7467600" y="6057900"/>
            <a:ext cx="596900" cy="5969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7493000" y="6096000"/>
            <a:ext cx="546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FFFFFF"/>
                </a:solidFill>
                <a:latin typeface="Hallym Gothic Regular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32800" y="6121400"/>
            <a:ext cx="8890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AI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학습을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사용하여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책장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정리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배치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추천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624300" y="596900"/>
            <a:ext cx="1054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3060000">
            <a:off x="8928100" y="1016000"/>
            <a:ext cx="4318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892800" y="1485900"/>
            <a:ext cx="64897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 spc="-300">
                <a:solidFill>
                  <a:srgbClr val="333333"/>
                </a:solidFill>
                <a:ea typeface="Hallym Gothic Bold"/>
              </a:rPr>
              <a:t>목표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1816100" y="4508500"/>
            <a:ext cx="3581400" cy="3581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2700000">
            <a:off x="5981700" y="6007100"/>
            <a:ext cx="558800" cy="558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993900" y="5956300"/>
            <a:ext cx="3136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500" b="false" i="false" u="none" strike="noStrike" spc="-200">
                <a:solidFill>
                  <a:srgbClr val="333333"/>
                </a:solidFill>
                <a:ea typeface="Hallym Gothic Medium"/>
              </a:rPr>
              <a:t>책장</a:t>
            </a:r>
            <a:r>
              <a:rPr lang="en-US" sz="3500" b="false" i="false" u="none" strike="noStrike" spc="-2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false" i="false" u="none" strike="noStrike" spc="-200">
                <a:solidFill>
                  <a:srgbClr val="333333"/>
                </a:solidFill>
                <a:ea typeface="Hallym Gothic Medium"/>
              </a:rPr>
              <a:t>정리</a:t>
            </a:r>
            <a:r>
              <a:rPr lang="en-US" sz="3500" b="false" i="false" u="none" strike="noStrike" spc="-2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false" i="false" u="none" strike="noStrike" spc="-200">
                <a:solidFill>
                  <a:srgbClr val="333333"/>
                </a:solidFill>
                <a:ea typeface="Hallym Gothic Medium"/>
              </a:rPr>
              <a:t>시스템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6954500" y="9575800"/>
            <a:ext cx="736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Hallym Gothic Regular"/>
              </a:rPr>
              <a:t>04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327900" y="5461000"/>
            <a:ext cx="97155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366000" y="7239000"/>
            <a:ext cx="9715500" cy="12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7454900" y="4241800"/>
            <a:ext cx="596900" cy="5969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493000" y="4279900"/>
            <a:ext cx="546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FFFFFF"/>
                </a:solidFill>
                <a:latin typeface="Hallym Gothic Regular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32800" y="4305300"/>
            <a:ext cx="8623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어지러진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책장을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정리할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수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가이드를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제공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7467600" y="6057900"/>
            <a:ext cx="596900" cy="5969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493000" y="6096000"/>
            <a:ext cx="546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FFFFFF"/>
                </a:solidFill>
                <a:latin typeface="Hallym Gothic Regular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32800" y="6121400"/>
            <a:ext cx="8890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사진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촬영을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통한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책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목록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추출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공간배치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7480300" y="7810500"/>
            <a:ext cx="596900" cy="5969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7505700" y="7848600"/>
            <a:ext cx="546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FFFFFF"/>
                </a:solidFill>
                <a:latin typeface="Hallym Gothic Regular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45500" y="7874000"/>
            <a:ext cx="8890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책장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크기에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맞는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책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배치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(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색깔순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or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크기순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)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방안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추천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624300" y="609600"/>
            <a:ext cx="1054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3060000">
            <a:off x="8928100" y="1016000"/>
            <a:ext cx="4318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892800" y="1485900"/>
            <a:ext cx="64897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 spc="-300">
                <a:solidFill>
                  <a:srgbClr val="333333"/>
                </a:solidFill>
                <a:ea typeface="Hallym Gothic Bold"/>
              </a:rPr>
              <a:t>사용자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67400" y="3708400"/>
            <a:ext cx="6565900" cy="504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23000" y="4406900"/>
            <a:ext cx="5880100" cy="4064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467600" y="3517900"/>
            <a:ext cx="3403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333333"/>
                </a:solidFill>
                <a:highlight>
                  <a:srgbClr val="FFFFFF"/>
                </a:highlight>
                <a:latin typeface="Pretendard Light"/>
              </a:rPr>
              <a:t/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5200" y="5435600"/>
            <a:ext cx="406400" cy="127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2700000">
            <a:off x="1181100" y="3429000"/>
            <a:ext cx="596900" cy="5969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19200" y="3467100"/>
            <a:ext cx="546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FFFFFF"/>
                </a:solidFill>
                <a:latin typeface="Hallym Gothic Regular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7900" y="4495800"/>
            <a:ext cx="42418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 spc="-100">
                <a:solidFill>
                  <a:srgbClr val="333333"/>
                </a:solidFill>
                <a:ea typeface="Hallym Gothic Medium"/>
              </a:rPr>
              <a:t>책장을</a:t>
            </a:r>
            <a:r>
              <a:rPr lang="en-US" sz="3500" b="false" i="false" u="none" strike="noStrike" spc="-1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false" i="false" u="none" strike="noStrike" spc="-100">
                <a:solidFill>
                  <a:srgbClr val="333333"/>
                </a:solidFill>
                <a:ea typeface="Hallym Gothic Medium"/>
              </a:rPr>
              <a:t>가진</a:t>
            </a:r>
            <a:r>
              <a:rPr lang="en-US" sz="3500" b="false" i="false" u="none" strike="noStrike" spc="-1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false" i="false" u="none" strike="noStrike" spc="-100">
                <a:solidFill>
                  <a:srgbClr val="333333"/>
                </a:solidFill>
                <a:ea typeface="Hallym Gothic Medium"/>
              </a:rPr>
              <a:t>모든</a:t>
            </a:r>
            <a:r>
              <a:rPr lang="en-US" sz="3500" b="false" i="false" u="none" strike="noStrike" spc="-1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false" i="false" u="none" strike="noStrike" spc="-100">
                <a:solidFill>
                  <a:srgbClr val="333333"/>
                </a:solidFill>
                <a:ea typeface="Hallym Gothic Medium"/>
              </a:rPr>
              <a:t>사람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0" y="5461000"/>
            <a:ext cx="4064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alphaModFix amt="90000"/>
          </a:blip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083300" y="4546600"/>
            <a:ext cx="6134100" cy="39243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2700000">
            <a:off x="13258800" y="3441700"/>
            <a:ext cx="596900" cy="5969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3296900" y="3479800"/>
            <a:ext cx="546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FFFFFF"/>
                </a:solidFill>
                <a:latin typeface="Hallym Gothic Regular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01600" y="5918200"/>
            <a:ext cx="49276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78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책장의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자투리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공간을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합쳐서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칸을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만들어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않을까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? </a:t>
            </a:r>
          </a:p>
          <a:p>
            <a:pPr algn="l" lvl="0" indent="-342900" marL="342900">
              <a:lnSpc>
                <a:spcPct val="1078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엄두가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안나서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못하는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사람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55600" y="4495800"/>
            <a:ext cx="5219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 spc="-100">
                <a:solidFill>
                  <a:srgbClr val="333333"/>
                </a:solidFill>
                <a:ea typeface="Hallym Gothic Medium"/>
              </a:rPr>
              <a:t>책장</a:t>
            </a:r>
            <a:r>
              <a:rPr lang="en-US" sz="3500" b="false" i="false" u="none" strike="noStrike" spc="-1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false" i="false" u="none" strike="noStrike" spc="-100">
                <a:solidFill>
                  <a:srgbClr val="333333"/>
                </a:solidFill>
                <a:ea typeface="Hallym Gothic Medium"/>
              </a:rPr>
              <a:t>정리를</a:t>
            </a:r>
            <a:r>
              <a:rPr lang="en-US" sz="3500" b="false" i="false" u="none" strike="noStrike" spc="-1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false" i="false" u="none" strike="noStrike" spc="-100">
                <a:solidFill>
                  <a:srgbClr val="333333"/>
                </a:solidFill>
                <a:ea typeface="Hallym Gothic Medium"/>
              </a:rPr>
              <a:t>고민하는</a:t>
            </a:r>
            <a:r>
              <a:rPr lang="en-US" sz="3500" b="false" i="false" u="none" strike="noStrike" spc="-1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false" i="false" u="none" strike="noStrike" spc="-100">
                <a:solidFill>
                  <a:srgbClr val="333333"/>
                </a:solidFill>
                <a:ea typeface="Hallym Gothic Medium"/>
              </a:rPr>
              <a:t>사람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310100" y="9563100"/>
            <a:ext cx="38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Hallym Gothic Regular"/>
              </a:rPr>
              <a:t>05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624300" y="584200"/>
            <a:ext cx="1054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3060000">
            <a:off x="8928100" y="1016000"/>
            <a:ext cx="4318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892800" y="1485900"/>
            <a:ext cx="64897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 spc="-300">
                <a:solidFill>
                  <a:srgbClr val="333333"/>
                </a:solidFill>
                <a:ea typeface="Hallym Gothic Bold"/>
              </a:rPr>
              <a:t>주요기능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1816100" y="4508500"/>
            <a:ext cx="3581400" cy="3581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2700000">
            <a:off x="5981700" y="6007100"/>
            <a:ext cx="558800" cy="558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993900" y="5956300"/>
            <a:ext cx="3136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500" b="false" i="false" u="none" strike="noStrike" spc="-200">
                <a:solidFill>
                  <a:srgbClr val="333333"/>
                </a:solidFill>
                <a:ea typeface="Hallym Gothic Medium"/>
              </a:rPr>
              <a:t>책장</a:t>
            </a:r>
            <a:r>
              <a:rPr lang="en-US" sz="3500" b="false" i="false" u="none" strike="noStrike" spc="-2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false" i="false" u="none" strike="noStrike" spc="-200">
                <a:solidFill>
                  <a:srgbClr val="333333"/>
                </a:solidFill>
                <a:ea typeface="Hallym Gothic Medium"/>
              </a:rPr>
              <a:t>정리</a:t>
            </a:r>
            <a:r>
              <a:rPr lang="en-US" sz="3500" b="false" i="false" u="none" strike="noStrike" spc="-2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false" i="false" u="none" strike="noStrike" spc="-200">
                <a:solidFill>
                  <a:srgbClr val="333333"/>
                </a:solidFill>
                <a:ea typeface="Hallym Gothic Medium"/>
              </a:rPr>
              <a:t>시스템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6954500" y="9575800"/>
            <a:ext cx="736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Hallym Gothic Regular"/>
              </a:rPr>
              <a:t>06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366000" y="4826000"/>
            <a:ext cx="97155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340600" y="6261100"/>
            <a:ext cx="9715500" cy="12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7505700" y="3886200"/>
            <a:ext cx="596900" cy="5969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531100" y="3924300"/>
            <a:ext cx="546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FFFFFF"/>
                </a:solidFill>
                <a:latin typeface="Hallym Gothic Regular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70900" y="3924300"/>
            <a:ext cx="8534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책장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사진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촬영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책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인식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7493000" y="5245100"/>
            <a:ext cx="609600" cy="6096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531100" y="5283200"/>
            <a:ext cx="546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FFFFFF"/>
                </a:solidFill>
                <a:latin typeface="Hallym Gothic Regular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70900" y="5308600"/>
            <a:ext cx="8953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책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제목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종류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추출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7505700" y="6718300"/>
            <a:ext cx="596900" cy="5969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7531100" y="6756400"/>
            <a:ext cx="546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FFFFFF"/>
                </a:solidFill>
                <a:latin typeface="Hallym Gothic Regular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70900" y="6781800"/>
            <a:ext cx="8890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책장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내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책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수량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파악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데이터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저장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353300" y="7696200"/>
            <a:ext cx="9715500" cy="127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6624300" y="584200"/>
            <a:ext cx="1054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3060000">
            <a:off x="8928100" y="1016000"/>
            <a:ext cx="4318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892800" y="1485900"/>
            <a:ext cx="64897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 spc="-300">
                <a:solidFill>
                  <a:srgbClr val="333333"/>
                </a:solidFill>
                <a:ea typeface="Hallym Gothic Bold"/>
              </a:rPr>
              <a:t>주요기능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1816100" y="4508500"/>
            <a:ext cx="3581400" cy="3581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2700000">
            <a:off x="5981700" y="6007100"/>
            <a:ext cx="558800" cy="558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993900" y="5956300"/>
            <a:ext cx="3136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500" b="false" i="false" u="none" strike="noStrike" spc="-200">
                <a:solidFill>
                  <a:srgbClr val="333333"/>
                </a:solidFill>
                <a:ea typeface="Hallym Gothic Medium"/>
              </a:rPr>
              <a:t>책장</a:t>
            </a:r>
            <a:r>
              <a:rPr lang="en-US" sz="3500" b="false" i="false" u="none" strike="noStrike" spc="-2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false" i="false" u="none" strike="noStrike" spc="-200">
                <a:solidFill>
                  <a:srgbClr val="333333"/>
                </a:solidFill>
                <a:ea typeface="Hallym Gothic Medium"/>
              </a:rPr>
              <a:t>정리</a:t>
            </a:r>
            <a:r>
              <a:rPr lang="en-US" sz="3500" b="false" i="false" u="none" strike="noStrike" spc="-200">
                <a:solidFill>
                  <a:srgbClr val="333333"/>
                </a:solidFill>
                <a:latin typeface="Hallym Gothic Medium"/>
              </a:rPr>
              <a:t> </a:t>
            </a:r>
            <a:r>
              <a:rPr lang="ko-KR" sz="3500" b="false" i="false" u="none" strike="noStrike" spc="-200">
                <a:solidFill>
                  <a:srgbClr val="333333"/>
                </a:solidFill>
                <a:ea typeface="Hallym Gothic Medium"/>
              </a:rPr>
              <a:t>시스템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310100" y="9550400"/>
            <a:ext cx="38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Hallym Gothic Regular"/>
              </a:rPr>
              <a:t>07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366000" y="4826000"/>
            <a:ext cx="97155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340600" y="6261100"/>
            <a:ext cx="9715500" cy="12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7505700" y="3886200"/>
            <a:ext cx="596900" cy="5969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531100" y="3924300"/>
            <a:ext cx="546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FFFFFF"/>
                </a:solidFill>
                <a:latin typeface="Hallym Gothic Regular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70900" y="3924300"/>
            <a:ext cx="8534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책장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정리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가이드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7493000" y="5245100"/>
            <a:ext cx="609600" cy="6096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531100" y="5295900"/>
            <a:ext cx="546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FFFFFF"/>
                </a:solidFill>
                <a:latin typeface="Hallym Gothic Regular"/>
              </a:rPr>
              <a:t>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70900" y="5308600"/>
            <a:ext cx="8953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보유한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책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검색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7505700" y="6718300"/>
            <a:ext cx="596900" cy="5969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7531100" y="6756400"/>
            <a:ext cx="546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FFFFFF"/>
                </a:solidFill>
                <a:latin typeface="Hallym Gothic Regular"/>
              </a:rPr>
              <a:t>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70900" y="6781800"/>
            <a:ext cx="8890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엑셀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파일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생성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353300" y="7696200"/>
            <a:ext cx="9715500" cy="127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6624300" y="584200"/>
            <a:ext cx="1054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700" y="2832100"/>
            <a:ext cx="18288000" cy="666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954500" y="9575800"/>
            <a:ext cx="736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Hallym Gothic Regular"/>
              </a:rPr>
              <a:t>08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624300" y="584200"/>
            <a:ext cx="1054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3060000">
            <a:off x="8928100" y="1016000"/>
            <a:ext cx="4318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892800" y="1485900"/>
            <a:ext cx="64897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 spc="-300">
                <a:solidFill>
                  <a:srgbClr val="333333"/>
                </a:solidFill>
                <a:ea typeface="Hallym Gothic Bold"/>
              </a:rPr>
              <a:t>아키텍처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0">
            <a:off x="0" y="165100"/>
            <a:ext cx="18288000" cy="5715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1300" y="1866900"/>
            <a:ext cx="17741900" cy="7340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6954500" y="9588500"/>
            <a:ext cx="736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Hallym Gothic Regular"/>
              </a:rPr>
              <a:t>09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624300" y="584200"/>
            <a:ext cx="1054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Hallym Gothic Medium"/>
              </a:rPr>
              <a:t>25.03.20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